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2" r:id="rId9"/>
    <p:sldId id="267" r:id="rId10"/>
    <p:sldId id="268" r:id="rId11"/>
    <p:sldId id="269" r:id="rId12"/>
    <p:sldId id="264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ele Manusia" initials="MM" lastIdx="1" clrIdx="0">
    <p:extLst>
      <p:ext uri="{19B8F6BF-5375-455C-9EA6-DF929625EA0E}">
        <p15:presenceInfo xmlns:p15="http://schemas.microsoft.com/office/powerpoint/2012/main" userId="f46f695f12879e5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53EF83-5601-C956-BF61-82E0DC524EB1}" v="73" dt="2022-04-02T16:59:38.4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02/04/2022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Manusia Michele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O46001264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02/04/2022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633ED0E-F7C3-4356-9A7C-A516AC617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09" y="116236"/>
            <a:ext cx="7938371" cy="6617777"/>
          </a:xfrm>
        </p:spPr>
        <p:txBody>
          <a:bodyPr numCol="3">
            <a:noAutofit/>
          </a:bodyPr>
          <a:lstStyle/>
          <a:p>
            <a:pPr marL="0" indent="0">
              <a:buNone/>
            </a:pPr>
            <a:r>
              <a:rPr lang="it-IT" sz="900" b="1" dirty="0" err="1">
                <a:solidFill>
                  <a:schemeClr val="tx2"/>
                </a:solidFill>
                <a:effectLst/>
              </a:rPr>
              <a:t>section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100px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-top: 50px;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50px;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flex-direction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column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img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z-index: -1;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strong{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font-family: 'Open Sans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Condensed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', sans-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serif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whitesmoke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font-size: 2em;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em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font-family: 'Open Sans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Condensed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', sans-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serif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burlywood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text-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font-size: 1em;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.container #overlay 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background-color:rgba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(0, 0, 0, 0.5);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absolute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top: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bottom: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z-index: 0;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background-color: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rgb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(255, 255, 255);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space-around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img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100%;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border-radius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.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categories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 div{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margin-left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margin-right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margin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-bottom: 10px;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width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50wh;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height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50wh;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display: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position: relative;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align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-items: center;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justify-content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space-around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;</a:t>
            </a: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  <a:effectLst/>
              </a:rPr>
              <a:t>    </a:t>
            </a:r>
            <a:r>
              <a:rPr lang="it-IT" sz="900" b="1" dirty="0" err="1">
                <a:solidFill>
                  <a:schemeClr val="tx2"/>
                </a:solidFill>
                <a:effectLst/>
              </a:rPr>
              <a:t>flex-grow</a:t>
            </a:r>
            <a:r>
              <a:rPr lang="it-IT" sz="900" b="1" dirty="0">
                <a:solidFill>
                  <a:schemeClr val="tx2"/>
                </a:solidFill>
                <a:effectLst/>
              </a:rPr>
              <a:t>: 1;</a:t>
            </a:r>
          </a:p>
          <a:p>
            <a:pPr marL="0" indent="0">
              <a:buNone/>
            </a:pPr>
            <a:br>
              <a:rPr lang="it-IT" sz="900" b="1" dirty="0">
                <a:solidFill>
                  <a:schemeClr val="tx2"/>
                </a:solidFill>
                <a:effectLst/>
              </a:rPr>
            </a:br>
            <a:r>
              <a:rPr lang="it-IT" sz="900" b="1" dirty="0">
                <a:solidFill>
                  <a:schemeClr val="tx2"/>
                </a:solidFill>
                <a:effectLst/>
              </a:rPr>
              <a:t>}</a:t>
            </a:r>
          </a:p>
          <a:p>
            <a:pPr marL="0" indent="0">
              <a:buNone/>
            </a:pPr>
            <a:br>
              <a:rPr lang="it-IT" sz="900" b="1" dirty="0">
                <a:solidFill>
                  <a:schemeClr val="tx2"/>
                </a:solidFill>
                <a:effectLst/>
              </a:rPr>
            </a:br>
            <a:endParaRPr lang="it-IT" sz="900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0756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633ED0E-F7C3-4356-9A7C-A516AC617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116236"/>
            <a:ext cx="7915122" cy="6648773"/>
          </a:xfrm>
        </p:spPr>
        <p:txBody>
          <a:bodyPr numCol="3">
            <a:normAutofit/>
          </a:bodyPr>
          <a:lstStyle/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a{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whitesmoke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text-</a:t>
            </a:r>
            <a:r>
              <a:rPr lang="it-IT" sz="1100" b="1" dirty="0" err="1">
                <a:solidFill>
                  <a:schemeClr val="tx2"/>
                </a:solidFill>
              </a:rPr>
              <a:t>align</a:t>
            </a:r>
            <a:r>
              <a:rPr lang="it-IT" sz="11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margin</a:t>
            </a:r>
            <a:r>
              <a:rPr lang="it-IT" sz="1100" b="1" dirty="0">
                <a:solidFill>
                  <a:schemeClr val="tx2"/>
                </a:solidFill>
              </a:rPr>
              <a:t>-bottom: 100px;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1.3em;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1;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p{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rgb</a:t>
            </a:r>
            <a:r>
              <a:rPr lang="it-IT" sz="1100" b="1" dirty="0">
                <a:solidFill>
                  <a:schemeClr val="tx2"/>
                </a:solidFill>
              </a:rPr>
              <a:t>(255, 199, 147);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text-</a:t>
            </a:r>
            <a:r>
              <a:rPr lang="it-IT" sz="1100" b="1" dirty="0" err="1">
                <a:solidFill>
                  <a:schemeClr val="tx2"/>
                </a:solidFill>
              </a:rPr>
              <a:t>align</a:t>
            </a:r>
            <a:r>
              <a:rPr lang="it-IT" sz="11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letter-spacing</a:t>
            </a:r>
            <a:r>
              <a:rPr lang="it-IT" sz="1100" b="1" dirty="0">
                <a:solidFill>
                  <a:schemeClr val="tx2"/>
                </a:solidFill>
              </a:rPr>
              <a:t>: 1px;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.8em;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1;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margin</a:t>
            </a:r>
            <a:r>
              <a:rPr lang="it-IT" sz="1100" b="1" dirty="0">
                <a:solidFill>
                  <a:schemeClr val="tx2"/>
                </a:solidFill>
              </a:rPr>
              <a:t>: 10%;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padding</a:t>
            </a:r>
            <a:r>
              <a:rPr lang="it-IT" sz="1100" b="1" dirty="0">
                <a:solidFill>
                  <a:schemeClr val="tx2"/>
                </a:solidFill>
              </a:rPr>
              <a:t>: 5px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border-radius</a:t>
            </a:r>
            <a:r>
              <a:rPr lang="it-IT" sz="1100" b="1" dirty="0">
                <a:solidFill>
                  <a:schemeClr val="tx2"/>
                </a:solidFill>
              </a:rPr>
              <a:t>: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a.button2:hover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background-color: #ffffff;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black;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1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a.button2:active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background-color: </a:t>
            </a:r>
            <a:r>
              <a:rPr lang="it-IT" sz="1100" b="1" dirty="0" err="1">
                <a:solidFill>
                  <a:schemeClr val="tx2"/>
                </a:solidFill>
              </a:rPr>
              <a:t>rgba</a:t>
            </a:r>
            <a:r>
              <a:rPr lang="it-IT" sz="1100" b="1" dirty="0">
                <a:solidFill>
                  <a:schemeClr val="tx2"/>
                </a:solidFill>
              </a:rPr>
              <a:t>(0, 0, 0, 0.4);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color: </a:t>
            </a:r>
            <a:r>
              <a:rPr lang="it-IT" sz="1100" b="1" dirty="0" err="1">
                <a:solidFill>
                  <a:schemeClr val="tx2"/>
                </a:solidFill>
              </a:rPr>
              <a:t>rgb</a:t>
            </a:r>
            <a:r>
              <a:rPr lang="it-IT" sz="1100" b="1" dirty="0">
                <a:solidFill>
                  <a:schemeClr val="tx2"/>
                </a:solidFill>
              </a:rPr>
              <a:t>(255, 255, 255);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.</a:t>
            </a:r>
            <a:r>
              <a:rPr lang="it-IT" sz="1100" b="1" dirty="0" err="1">
                <a:solidFill>
                  <a:schemeClr val="tx2"/>
                </a:solidFill>
              </a:rPr>
              <a:t>categories</a:t>
            </a:r>
            <a:r>
              <a:rPr lang="it-IT" sz="1100" b="1" dirty="0">
                <a:solidFill>
                  <a:schemeClr val="tx2"/>
                </a:solidFill>
              </a:rPr>
              <a:t> #overlay 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background-color:rgba</a:t>
            </a:r>
            <a:r>
              <a:rPr lang="it-IT" sz="1100" b="1" dirty="0">
                <a:solidFill>
                  <a:schemeClr val="tx2"/>
                </a:solidFill>
              </a:rPr>
              <a:t>(0, 0, 0, 0.6);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position: </a:t>
            </a:r>
            <a:r>
              <a:rPr lang="it-IT" sz="1100" b="1" dirty="0" err="1">
                <a:solidFill>
                  <a:schemeClr val="tx2"/>
                </a:solidFill>
              </a:rPr>
              <a:t>absolute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bottom: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width</a:t>
            </a:r>
            <a:r>
              <a:rPr lang="it-IT" sz="11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</a:t>
            </a:r>
            <a:r>
              <a:rPr lang="it-IT" sz="1100" b="1" dirty="0" err="1">
                <a:solidFill>
                  <a:schemeClr val="tx2"/>
                </a:solidFill>
              </a:rPr>
              <a:t>border-radius</a:t>
            </a:r>
            <a:r>
              <a:rPr lang="it-IT" sz="1100" b="1" dirty="0">
                <a:solidFill>
                  <a:schemeClr val="tx2"/>
                </a:solidFill>
              </a:rPr>
              <a:t>: 10px;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z-index: 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#elegant{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'Great </a:t>
            </a:r>
            <a:r>
              <a:rPr lang="it-IT" sz="1100" b="1" dirty="0" err="1">
                <a:solidFill>
                  <a:schemeClr val="tx2"/>
                </a:solidFill>
              </a:rPr>
              <a:t>Vibes</a:t>
            </a:r>
            <a:r>
              <a:rPr lang="it-IT" sz="1100" b="1" dirty="0">
                <a:solidFill>
                  <a:schemeClr val="tx2"/>
                </a:solidFill>
              </a:rPr>
              <a:t>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400;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1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#sport{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'Graduate',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300;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.8em;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25px;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#everyday{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</a:t>
            </a:r>
            <a:r>
              <a:rPr lang="it-IT" sz="1100" b="1" dirty="0" err="1">
                <a:solidFill>
                  <a:schemeClr val="tx2"/>
                </a:solidFill>
              </a:rPr>
              <a:t>Bebas</a:t>
            </a:r>
            <a:r>
              <a:rPr lang="it-IT" sz="1100" b="1" dirty="0">
                <a:solidFill>
                  <a:schemeClr val="tx2"/>
                </a:solidFill>
              </a:rPr>
              <a:t> </a:t>
            </a:r>
            <a:r>
              <a:rPr lang="it-IT" sz="1100" b="1" dirty="0" err="1">
                <a:solidFill>
                  <a:schemeClr val="tx2"/>
                </a:solidFill>
              </a:rPr>
              <a:t>Neue</a:t>
            </a:r>
            <a:r>
              <a:rPr lang="it-IT" sz="1100" b="1" dirty="0">
                <a:solidFill>
                  <a:schemeClr val="tx2"/>
                </a:solidFill>
              </a:rPr>
              <a:t>', </a:t>
            </a:r>
            <a:r>
              <a:rPr lang="it-IT" sz="1100" b="1" dirty="0" err="1">
                <a:solidFill>
                  <a:schemeClr val="tx2"/>
                </a:solidFill>
              </a:rPr>
              <a:t>cursive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300;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#tool{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font-family: 'Ubuntu', sans-</a:t>
            </a:r>
            <a:r>
              <a:rPr lang="it-IT" sz="1100" b="1" dirty="0" err="1">
                <a:solidFill>
                  <a:schemeClr val="tx2"/>
                </a:solidFill>
              </a:rPr>
              <a:t>serif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font-style: </a:t>
            </a:r>
            <a:r>
              <a:rPr lang="it-IT" sz="1100" b="1" dirty="0" err="1">
                <a:solidFill>
                  <a:schemeClr val="tx2"/>
                </a:solidFill>
              </a:rPr>
              <a:t>normal</a:t>
            </a:r>
            <a:r>
              <a:rPr lang="it-IT" sz="11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font-weight: 400;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font-size: 1em;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    line-</a:t>
            </a:r>
            <a:r>
              <a:rPr lang="it-IT" sz="1100" b="1" dirty="0" err="1">
                <a:solidFill>
                  <a:schemeClr val="tx2"/>
                </a:solidFill>
              </a:rPr>
              <a:t>height</a:t>
            </a:r>
            <a:r>
              <a:rPr lang="it-IT" sz="1100" b="1" dirty="0">
                <a:solidFill>
                  <a:schemeClr val="tx2"/>
                </a:solidFill>
              </a:rPr>
              <a:t>: 30px;</a:t>
            </a:r>
          </a:p>
          <a:p>
            <a:pPr marL="0" indent="0">
              <a:buNone/>
            </a:pPr>
            <a:r>
              <a:rPr lang="it-IT" sz="11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32847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BF53239-3735-4520-9F51-9598DDFE6D5B}"/>
              </a:ext>
            </a:extLst>
          </p:cNvPr>
          <p:cNvSpPr txBox="1"/>
          <p:nvPr/>
        </p:nvSpPr>
        <p:spPr>
          <a:xfrm>
            <a:off x="4936210" y="1771646"/>
            <a:ext cx="6660485" cy="120032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b="1" dirty="0">
                <a:solidFill>
                  <a:schemeClr val="tx2"/>
                </a:solidFill>
              </a:rPr>
              <a:t>&lt;</a:t>
            </a:r>
            <a:r>
              <a:rPr lang="it-IT" b="1" dirty="0" err="1">
                <a:solidFill>
                  <a:schemeClr val="tx2"/>
                </a:solidFill>
              </a:rPr>
              <a:t>footer</a:t>
            </a:r>
            <a:r>
              <a:rPr lang="it-IT" b="1" dirty="0">
                <a:solidFill>
                  <a:schemeClr val="tx2"/>
                </a:solidFill>
              </a:rPr>
              <a:t>&gt;</a:t>
            </a:r>
          </a:p>
          <a:p>
            <a:r>
              <a:rPr lang="it-IT" b="1" dirty="0">
                <a:solidFill>
                  <a:schemeClr val="tx2"/>
                </a:solidFill>
              </a:rPr>
              <a:t>            &lt;h1&gt;Mini </a:t>
            </a:r>
            <a:r>
              <a:rPr lang="it-IT" b="1" dirty="0" err="1">
                <a:solidFill>
                  <a:schemeClr val="tx2"/>
                </a:solidFill>
              </a:rPr>
              <a:t>Homework</a:t>
            </a:r>
            <a:r>
              <a:rPr lang="it-IT" b="1" dirty="0">
                <a:solidFill>
                  <a:schemeClr val="tx2"/>
                </a:solidFill>
              </a:rPr>
              <a:t> 1 - Web Programming AA 2021/22&lt;/h1&gt;</a:t>
            </a:r>
            <a:endParaRPr lang="it-IT" b="1" dirty="0">
              <a:solidFill>
                <a:schemeClr val="tx2"/>
              </a:solidFill>
              <a:cs typeface="Calibri"/>
            </a:endParaRPr>
          </a:p>
          <a:p>
            <a:r>
              <a:rPr lang="it-IT" b="1" dirty="0">
                <a:solidFill>
                  <a:schemeClr val="tx2"/>
                </a:solidFill>
              </a:rPr>
              <a:t>            &lt;p&gt;Manusia Michele O46001264&lt;/p&gt;</a:t>
            </a:r>
          </a:p>
          <a:p>
            <a:r>
              <a:rPr lang="it-IT" b="1" dirty="0">
                <a:solidFill>
                  <a:schemeClr val="tx2"/>
                </a:solidFill>
              </a:rPr>
              <a:t>        &lt;/</a:t>
            </a:r>
            <a:r>
              <a:rPr lang="it-IT" b="1" dirty="0" err="1">
                <a:solidFill>
                  <a:schemeClr val="tx2"/>
                </a:solidFill>
              </a:rPr>
              <a:t>footer</a:t>
            </a:r>
            <a:r>
              <a:rPr lang="it-IT" b="1" dirty="0">
                <a:solidFill>
                  <a:schemeClr val="tx2"/>
                </a:solidFill>
              </a:rPr>
              <a:t>&gt;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282316-524D-49E4-85CB-037CBAC5846B}"/>
              </a:ext>
            </a:extLst>
          </p:cNvPr>
          <p:cNvSpPr txBox="1"/>
          <p:nvPr/>
        </p:nvSpPr>
        <p:spPr>
          <a:xfrm>
            <a:off x="4936210" y="3239146"/>
            <a:ext cx="6660485" cy="3323987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</a:t>
            </a:r>
            <a:r>
              <a:rPr lang="it-IT" sz="1400" b="1" dirty="0" err="1">
                <a:solidFill>
                  <a:schemeClr val="tx2"/>
                </a:solidFill>
              </a:rPr>
              <a:t>color:white</a:t>
            </a:r>
            <a:r>
              <a:rPr lang="it-IT" sz="1400" b="1" dirty="0">
                <a:solidFill>
                  <a:schemeClr val="tx2"/>
                </a:solidFill>
              </a:rPr>
              <a:t>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background-color:  </a:t>
            </a:r>
            <a:r>
              <a:rPr lang="it-IT" sz="1400" b="1" dirty="0" err="1">
                <a:solidFill>
                  <a:schemeClr val="tx2"/>
                </a:solidFill>
              </a:rPr>
              <a:t>rgb</a:t>
            </a:r>
            <a:r>
              <a:rPr lang="it-IT" sz="1400" b="1" dirty="0">
                <a:solidFill>
                  <a:schemeClr val="tx2"/>
                </a:solidFill>
              </a:rPr>
              <a:t>(44, 44, 44);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</a:t>
            </a:r>
            <a:r>
              <a:rPr lang="it-IT" sz="1400" b="1" dirty="0" err="1">
                <a:solidFill>
                  <a:schemeClr val="tx2"/>
                </a:solidFill>
              </a:rPr>
              <a:t>padding</a:t>
            </a:r>
            <a:r>
              <a:rPr lang="it-IT" sz="1400" b="1" dirty="0">
                <a:solidFill>
                  <a:schemeClr val="tx2"/>
                </a:solidFill>
              </a:rPr>
              <a:t>: 50px;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text-</a:t>
            </a:r>
            <a:r>
              <a:rPr lang="it-IT" sz="1400" b="1" dirty="0" err="1">
                <a:solidFill>
                  <a:schemeClr val="tx2"/>
                </a:solidFill>
              </a:rPr>
              <a:t>align</a:t>
            </a:r>
            <a:r>
              <a:rPr lang="it-IT" sz="1400" b="1" dirty="0">
                <a:solidFill>
                  <a:schemeClr val="tx2"/>
                </a:solidFill>
              </a:rPr>
              <a:t>: center;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  <a:p>
            <a:endParaRPr lang="it-IT" sz="1400" b="1" dirty="0">
              <a:solidFill>
                <a:schemeClr val="tx2"/>
              </a:solidFill>
            </a:endParaRPr>
          </a:p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h1{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font-family: 'Open Sans', sans-</a:t>
            </a:r>
            <a:r>
              <a:rPr lang="it-IT" sz="1400" b="1" dirty="0" err="1">
                <a:solidFill>
                  <a:schemeClr val="tx2"/>
                </a:solidFill>
              </a:rPr>
              <a:t>serif</a:t>
            </a:r>
            <a:r>
              <a:rPr lang="it-IT" sz="1400" b="1" dirty="0">
                <a:solidFill>
                  <a:schemeClr val="tx2"/>
                </a:solidFill>
              </a:rPr>
              <a:t>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font-size: 1.5em;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  <a:p>
            <a:endParaRPr lang="it-IT" sz="1400" b="1" dirty="0">
              <a:solidFill>
                <a:schemeClr val="tx2"/>
              </a:solidFill>
            </a:endParaRPr>
          </a:p>
          <a:p>
            <a:r>
              <a:rPr lang="it-IT" sz="1400" b="1" dirty="0" err="1">
                <a:solidFill>
                  <a:schemeClr val="tx2"/>
                </a:solidFill>
              </a:rPr>
              <a:t>footer</a:t>
            </a:r>
            <a:r>
              <a:rPr lang="it-IT" sz="1400" b="1" dirty="0">
                <a:solidFill>
                  <a:schemeClr val="tx2"/>
                </a:solidFill>
              </a:rPr>
              <a:t> p{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    font-size: .75em;</a:t>
            </a:r>
          </a:p>
          <a:p>
            <a:r>
              <a:rPr lang="it-IT" sz="1400" b="1" dirty="0">
                <a:solidFill>
                  <a:schemeClr val="tx2"/>
                </a:solidFill>
              </a:rPr>
              <a:t>}</a:t>
            </a:r>
          </a:p>
        </p:txBody>
      </p:sp>
      <p:pic>
        <p:nvPicPr>
          <p:cNvPr id="13" name="Picture 14" descr="Text&#10;&#10;Description automatically generated">
            <a:extLst>
              <a:ext uri="{FF2B5EF4-FFF2-40B4-BE49-F238E27FC236}">
                <a16:creationId xmlns:a16="http://schemas.microsoft.com/office/drawing/2014/main" id="{B7A61B1B-B9D0-6A65-C75F-49299F7EF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7467" y="50488"/>
            <a:ext cx="7263685" cy="1419244"/>
          </a:xfr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sz="2000" dirty="0"/>
              <a:t>Il progetto in questione prevede un e-commerce indirizzato nella vendita di orologi. La pagina iniziale prevede:</a:t>
            </a:r>
          </a:p>
          <a:p>
            <a:r>
              <a:rPr lang="it-IT" sz="2000" dirty="0"/>
              <a:t>Un </a:t>
            </a:r>
            <a:r>
              <a:rPr lang="it-IT" sz="2000" dirty="0" err="1"/>
              <a:t>header</a:t>
            </a:r>
            <a:r>
              <a:rPr lang="it-IT" sz="2000" dirty="0"/>
              <a:t> con relativa </a:t>
            </a:r>
            <a:r>
              <a:rPr lang="it-IT" sz="2000" dirty="0" err="1"/>
              <a:t>navbar</a:t>
            </a:r>
            <a:r>
              <a:rPr lang="it-IT" sz="2000" dirty="0"/>
              <a:t> e link (momentaneamente non funzionanti) alle varie sezioni del sito.</a:t>
            </a:r>
          </a:p>
          <a:p>
            <a:r>
              <a:rPr lang="it-IT" sz="2000" dirty="0"/>
              <a:t>La </a:t>
            </a:r>
            <a:r>
              <a:rPr lang="it-IT" sz="2000" dirty="0" err="1"/>
              <a:t>section</a:t>
            </a:r>
            <a:r>
              <a:rPr lang="it-IT" sz="2000" dirty="0"/>
              <a:t> con un primo box descrittivo e un secondo box diviso in 4 parti relative alle principali categorie di prodotti. Ogni box del secondo gruppo ha un link verso la categoria di prodotto.</a:t>
            </a:r>
          </a:p>
          <a:p>
            <a:r>
              <a:rPr lang="it-IT" sz="2000" dirty="0" err="1"/>
              <a:t>Footer</a:t>
            </a:r>
            <a:r>
              <a:rPr lang="it-IT" sz="2000" dirty="0"/>
              <a:t> informativo.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E556A39F-4CE7-9A6F-79E3-AA4BA4C96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00946" y="49337"/>
            <a:ext cx="3952182" cy="6760976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F43A34F8-35CA-4CC3-BA81-E7F1D36D5264}"/>
              </a:ext>
            </a:extLst>
          </p:cNvPr>
          <p:cNvSpPr txBox="1"/>
          <p:nvPr/>
        </p:nvSpPr>
        <p:spPr>
          <a:xfrm>
            <a:off x="5041907" y="3386520"/>
            <a:ext cx="6482254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200" b="1" dirty="0">
                <a:solidFill>
                  <a:schemeClr val="tx2"/>
                </a:solidFill>
              </a:rPr>
              <a:t> &lt;</a:t>
            </a: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&gt;      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&lt;/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  <a:p>
            <a:endParaRPr lang="it-IT" sz="1200" b="1" dirty="0">
              <a:solidFill>
                <a:schemeClr val="tx2"/>
              </a:solidFill>
            </a:endParaRPr>
          </a:p>
          <a:p>
            <a:r>
              <a:rPr lang="it-IT" sz="1200" b="1" dirty="0">
                <a:solidFill>
                  <a:schemeClr val="tx2"/>
                </a:solidFill>
              </a:rPr>
              <a:t>            &lt;div id ="overlay"&gt;&lt;/div&gt;</a:t>
            </a:r>
          </a:p>
          <a:p>
            <a:endParaRPr lang="it-IT" sz="1200" b="1" dirty="0">
              <a:solidFill>
                <a:schemeClr val="tx2"/>
              </a:solidFill>
            </a:endParaRPr>
          </a:p>
          <a:p>
            <a:r>
              <a:rPr lang="it-IT" sz="1200" b="1" dirty="0">
                <a:solidFill>
                  <a:schemeClr val="tx2"/>
                </a:solidFill>
              </a:rPr>
              <a:t>            &lt;h1&gt;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              </a:t>
            </a:r>
            <a:r>
              <a:rPr lang="it-IT" sz="1200" b="1" dirty="0" err="1">
                <a:solidFill>
                  <a:schemeClr val="tx2"/>
                </a:solidFill>
              </a:rPr>
              <a:t>OrologiAmo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    &lt;/h1&gt;</a:t>
            </a:r>
          </a:p>
          <a:p>
            <a:r>
              <a:rPr lang="it-IT" sz="1200" b="1" dirty="0">
                <a:solidFill>
                  <a:schemeClr val="tx2"/>
                </a:solidFill>
              </a:rPr>
              <a:t>        &lt;/</a:t>
            </a: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&gt;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ED2560E9-ACC8-4AC6-8D03-D8C3D92AC8FE}"/>
              </a:ext>
            </a:extLst>
          </p:cNvPr>
          <p:cNvSpPr txBox="1"/>
          <p:nvPr/>
        </p:nvSpPr>
        <p:spPr>
          <a:xfrm>
            <a:off x="4858719" y="5873858"/>
            <a:ext cx="66332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solidFill>
                  <a:schemeClr val="tx2"/>
                </a:solidFill>
              </a:rPr>
              <a:t>N.B. La </a:t>
            </a:r>
            <a:r>
              <a:rPr lang="it-IT" sz="1600" dirty="0" err="1">
                <a:solidFill>
                  <a:schemeClr val="tx2"/>
                </a:solidFill>
              </a:rPr>
              <a:t>nav</a:t>
            </a:r>
            <a:r>
              <a:rPr lang="it-IT" sz="1600" dirty="0">
                <a:solidFill>
                  <a:schemeClr val="tx2"/>
                </a:solidFill>
              </a:rPr>
              <a:t> è inserita nell’</a:t>
            </a:r>
            <a:r>
              <a:rPr lang="it-IT" sz="1600" dirty="0" err="1">
                <a:solidFill>
                  <a:schemeClr val="tx2"/>
                </a:solidFill>
              </a:rPr>
              <a:t>header</a:t>
            </a:r>
            <a:r>
              <a:rPr lang="it-IT" sz="1600" dirty="0">
                <a:solidFill>
                  <a:schemeClr val="tx2"/>
                </a:solidFill>
              </a:rPr>
              <a:t>, il codice è descritto nell’apposita slide.</a:t>
            </a:r>
          </a:p>
        </p:txBody>
      </p:sp>
      <p:pic>
        <p:nvPicPr>
          <p:cNvPr id="6" name="Picture 6" descr="A close up of a watch&#10;&#10;Description automatically generated">
            <a:extLst>
              <a:ext uri="{FF2B5EF4-FFF2-40B4-BE49-F238E27FC236}">
                <a16:creationId xmlns:a16="http://schemas.microsoft.com/office/drawing/2014/main" id="{757AE566-BD0F-8E88-1B49-BED4DA6DA8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6255" y="588612"/>
            <a:ext cx="5915852" cy="2678897"/>
          </a:xfr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80479BF-16F8-4405-9D4F-ACEECCE70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7696" y="185980"/>
            <a:ext cx="7643490" cy="6517037"/>
          </a:xfrm>
        </p:spPr>
        <p:txBody>
          <a:bodyPr vert="horz" lIns="91440" tIns="45720" rIns="91440" bIns="45720" numCol="2" rtlCol="0"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it-IT" sz="1600" b="1" dirty="0" err="1">
                <a:solidFill>
                  <a:schemeClr val="tx2"/>
                </a:solidFill>
              </a:rPr>
              <a:t>header</a:t>
            </a:r>
            <a:r>
              <a:rPr lang="it-IT" sz="16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dirty="0" err="1">
                <a:solidFill>
                  <a:schemeClr val="tx2"/>
                </a:solidFill>
              </a:rPr>
              <a:t>height</a:t>
            </a:r>
            <a:r>
              <a:rPr lang="it-IT" sz="1600" b="1" dirty="0">
                <a:solidFill>
                  <a:schemeClr val="tx2"/>
                </a:solidFill>
              </a:rPr>
              <a:t>: 500px;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width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background-image: </a:t>
            </a:r>
            <a:r>
              <a:rPr lang="it-IT" sz="1600" b="1" dirty="0" err="1">
                <a:solidFill>
                  <a:schemeClr val="tx2"/>
                </a:solidFill>
              </a:rPr>
              <a:t>url</a:t>
            </a:r>
            <a:r>
              <a:rPr lang="it-IT" sz="1600" b="1" dirty="0">
                <a:solidFill>
                  <a:schemeClr val="tx2"/>
                </a:solidFill>
              </a:rPr>
              <a:t>(https://www.ablogtowatch.com/wp-content/uploads/2020/09/Formex-Reef-Automatic-Chronometer-watch-12.jpg);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background-size: cover;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background-position: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position: relative;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display: </a:t>
            </a:r>
            <a:r>
              <a:rPr lang="it-IT" sz="1600" b="1" dirty="0" err="1">
                <a:solidFill>
                  <a:schemeClr val="tx2"/>
                </a:solidFill>
              </a:rPr>
              <a:t>flex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flex-direction</a:t>
            </a:r>
            <a:r>
              <a:rPr lang="it-IT" sz="1600" b="1" dirty="0">
                <a:solidFill>
                  <a:schemeClr val="tx2"/>
                </a:solidFill>
              </a:rPr>
              <a:t>: </a:t>
            </a:r>
            <a:r>
              <a:rPr lang="it-IT" sz="1600" b="1" dirty="0" err="1">
                <a:solidFill>
                  <a:schemeClr val="tx2"/>
                </a:solidFill>
              </a:rPr>
              <a:t>column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align</a:t>
            </a:r>
            <a:r>
              <a:rPr lang="it-IT" sz="16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</a:t>
            </a:r>
            <a:r>
              <a:rPr lang="it-IT" sz="1600" b="1" dirty="0" err="1">
                <a:solidFill>
                  <a:schemeClr val="tx2"/>
                </a:solidFill>
              </a:rPr>
              <a:t>justify-content</a:t>
            </a:r>
            <a:r>
              <a:rPr lang="it-IT" sz="1600" b="1" dirty="0">
                <a:solidFill>
                  <a:schemeClr val="tx2"/>
                </a:solidFill>
              </a:rPr>
              <a:t>: center;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#overlay 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background-color: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</a:t>
            </a:r>
            <a:r>
              <a:rPr lang="it-IT" sz="1600" b="1" dirty="0" err="1">
                <a:solidFill>
                  <a:schemeClr val="tx2"/>
                </a:solidFill>
              </a:rPr>
              <a:t>rgba</a:t>
            </a:r>
            <a:r>
              <a:rPr lang="it-IT" sz="1600" b="1" dirty="0">
                <a:solidFill>
                  <a:schemeClr val="tx2"/>
                </a:solidFill>
              </a:rPr>
              <a:t>(0, 0, 0, 0.3);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position: </a:t>
            </a:r>
            <a:r>
              <a:rPr lang="it-IT" sz="1600" b="1" dirty="0" err="1">
                <a:solidFill>
                  <a:schemeClr val="tx2"/>
                </a:solidFill>
              </a:rPr>
              <a:t>absolute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bottom: 0;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err="1">
                <a:solidFill>
                  <a:schemeClr val="tx2"/>
                </a:solidFill>
              </a:rPr>
              <a:t>height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 </a:t>
            </a:r>
            <a:r>
              <a:rPr lang="it-IT" sz="1600" b="1" err="1">
                <a:solidFill>
                  <a:schemeClr val="tx2"/>
                </a:solidFill>
              </a:rPr>
              <a:t>width</a:t>
            </a:r>
            <a:r>
              <a:rPr lang="it-IT" sz="1600" b="1" dirty="0">
                <a:solidFill>
                  <a:schemeClr val="tx2"/>
                </a:solidFill>
              </a:rPr>
              <a:t>: 100%;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}</a:t>
            </a:r>
          </a:p>
          <a:p>
            <a:pPr marL="0" indent="0">
              <a:lnSpc>
                <a:spcPct val="100000"/>
              </a:lnSpc>
              <a:buNone/>
            </a:pPr>
            <a:endParaRPr lang="it-IT" sz="1600" b="1" dirty="0">
              <a:solidFill>
                <a:schemeClr val="tx2"/>
              </a:solidFill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err="1">
                <a:solidFill>
                  <a:schemeClr val="tx2"/>
                </a:solidFill>
              </a:rPr>
              <a:t>header</a:t>
            </a:r>
            <a:r>
              <a:rPr lang="it-IT" sz="1600" b="1" dirty="0">
                <a:solidFill>
                  <a:schemeClr val="tx2"/>
                </a:solidFill>
              </a:rPr>
              <a:t> h1 {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color: </a:t>
            </a:r>
            <a:r>
              <a:rPr lang="it-IT" sz="1600" b="1" err="1">
                <a:solidFill>
                  <a:schemeClr val="tx2"/>
                </a:solidFill>
              </a:rPr>
              <a:t>whitesmoke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text-</a:t>
            </a:r>
            <a:r>
              <a:rPr lang="it-IT" sz="1600" b="1" err="1">
                <a:solidFill>
                  <a:schemeClr val="tx2"/>
                </a:solidFill>
              </a:rPr>
              <a:t>align</a:t>
            </a:r>
            <a:r>
              <a:rPr lang="it-IT" sz="1600" b="1" dirty="0">
                <a:solidFill>
                  <a:schemeClr val="tx2"/>
                </a:solidFill>
              </a:rPr>
              <a:t>: center;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  z-index: 1;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      text-</a:t>
            </a:r>
            <a:r>
              <a:rPr lang="it-IT" sz="1600" b="1" err="1">
                <a:solidFill>
                  <a:schemeClr val="tx2"/>
                </a:solidFill>
              </a:rPr>
              <a:t>transform</a:t>
            </a:r>
            <a:r>
              <a:rPr lang="it-IT" sz="1600" b="1" dirty="0">
                <a:solidFill>
                  <a:schemeClr val="tx2"/>
                </a:solidFill>
              </a:rPr>
              <a:t>: </a:t>
            </a:r>
            <a:r>
              <a:rPr lang="it-IT" sz="1600" b="1" err="1">
                <a:solidFill>
                  <a:schemeClr val="tx2"/>
                </a:solidFill>
              </a:rPr>
              <a:t>uppercase</a:t>
            </a:r>
            <a:r>
              <a:rPr lang="it-IT" sz="1600" b="1" dirty="0">
                <a:solidFill>
                  <a:schemeClr val="tx2"/>
                </a:solidFill>
              </a:rPr>
              <a:t>;</a:t>
            </a:r>
            <a:endParaRPr lang="it-IT" sz="1600" b="1" dirty="0">
              <a:solidFill>
                <a:schemeClr val="tx2"/>
              </a:solidFill>
              <a:cs typeface="Calibri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      font-size: 3em;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it-IT" sz="16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57242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AC57DE9-F8AD-4365-957B-7D4E3EC1A8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192" y="1548892"/>
            <a:ext cx="6554788" cy="389222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71BDA73-9DE1-40EE-8B52-BF9307300E36}"/>
              </a:ext>
            </a:extLst>
          </p:cNvPr>
          <p:cNvSpPr txBox="1"/>
          <p:nvPr/>
        </p:nvSpPr>
        <p:spPr>
          <a:xfrm>
            <a:off x="4832943" y="2786355"/>
            <a:ext cx="688928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&lt;nav&gt;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&lt;div id="logo"&gt;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</a:t>
            </a:r>
            <a:r>
              <a:rPr lang="en-US" b="1" dirty="0" err="1">
                <a:solidFill>
                  <a:schemeClr val="tx2"/>
                </a:solidFill>
              </a:rPr>
              <a:t>img</a:t>
            </a:r>
            <a:r>
              <a:rPr lang="en-US" b="1" dirty="0">
                <a:solidFill>
                  <a:schemeClr val="tx2"/>
                </a:solidFill>
              </a:rPr>
              <a:t> src=watch-icon-clipart-6.png /&gt;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&lt;/div&gt;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&lt;div id="links"&gt;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class="button"&gt;Home&lt;/a&gt;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class="button"&gt;Chi </a:t>
            </a:r>
            <a:r>
              <a:rPr lang="en-US" b="1" dirty="0" err="1">
                <a:solidFill>
                  <a:schemeClr val="tx2"/>
                </a:solidFill>
              </a:rPr>
              <a:t>siamo</a:t>
            </a:r>
            <a:r>
              <a:rPr lang="en-US" b="1" dirty="0">
                <a:solidFill>
                  <a:schemeClr val="tx2"/>
                </a:solidFill>
              </a:rPr>
              <a:t>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class="button"&gt;Shop&lt;/a&gt;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&lt;a class="button"&gt;</a:t>
            </a:r>
            <a:r>
              <a:rPr lang="en-US" b="1" dirty="0" err="1">
                <a:solidFill>
                  <a:schemeClr val="tx2"/>
                </a:solidFill>
              </a:rPr>
              <a:t>Contatti</a:t>
            </a:r>
            <a:r>
              <a:rPr lang="en-US" b="1" dirty="0">
                <a:solidFill>
                  <a:schemeClr val="tx2"/>
                </a:solidFill>
              </a:rPr>
              <a:t>&lt;/a&gt;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&lt;/div&gt;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&lt;/nav&gt;</a:t>
            </a:r>
            <a:endParaRPr lang="it-IT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(CSS)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10" y="77492"/>
            <a:ext cx="7953867" cy="6687518"/>
          </a:xfrm>
        </p:spPr>
        <p:txBody>
          <a:bodyPr numCol="2" anchor="ctr">
            <a:normAutofit/>
          </a:bodyPr>
          <a:lstStyle/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a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cursor</a:t>
            </a:r>
            <a:r>
              <a:rPr lang="it-IT" sz="1200" b="1" dirty="0">
                <a:solidFill>
                  <a:schemeClr val="tx2"/>
                </a:solidFill>
              </a:rPr>
              <a:t>: pointer;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#logo{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display: </a:t>
            </a:r>
            <a:r>
              <a:rPr lang="it-IT" sz="1200" b="1" dirty="0" err="1">
                <a:solidFill>
                  <a:schemeClr val="tx2"/>
                </a:solidFill>
              </a:rPr>
              <a:t>flex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align</a:t>
            </a:r>
            <a:r>
              <a:rPr lang="it-IT" sz="12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#logo </a:t>
            </a:r>
            <a:r>
              <a:rPr lang="it-IT" sz="1200" b="1" dirty="0" err="1">
                <a:solidFill>
                  <a:schemeClr val="tx2"/>
                </a:solidFill>
              </a:rPr>
              <a:t>img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width</a:t>
            </a:r>
            <a:r>
              <a:rPr lang="it-IT" sz="1200" b="1" dirty="0">
                <a:solidFill>
                  <a:schemeClr val="tx2"/>
                </a:solidFill>
              </a:rPr>
              <a:t>: 48px;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height</a:t>
            </a:r>
            <a:r>
              <a:rPr lang="it-IT" sz="1200" b="1" dirty="0">
                <a:solidFill>
                  <a:schemeClr val="tx2"/>
                </a:solidFill>
              </a:rPr>
              <a:t>: 48px;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font-family: '</a:t>
            </a:r>
            <a:r>
              <a:rPr lang="it-IT" sz="1200" b="1" dirty="0" err="1">
                <a:solidFill>
                  <a:schemeClr val="tx2"/>
                </a:solidFill>
              </a:rPr>
              <a:t>Khand</a:t>
            </a:r>
            <a:r>
              <a:rPr lang="it-IT" sz="1200" b="1" dirty="0">
                <a:solidFill>
                  <a:schemeClr val="tx2"/>
                </a:solidFill>
              </a:rPr>
              <a:t>', sans-</a:t>
            </a:r>
            <a:r>
              <a:rPr lang="it-IT" sz="1200" b="1" dirty="0" err="1">
                <a:solidFill>
                  <a:schemeClr val="tx2"/>
                </a:solidFill>
              </a:rPr>
              <a:t>serif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font-size: .75em;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letter-spacing</a:t>
            </a:r>
            <a:r>
              <a:rPr lang="it-IT" sz="1200" b="1" dirty="0">
                <a:solidFill>
                  <a:schemeClr val="tx2"/>
                </a:solidFill>
              </a:rPr>
              <a:t>: 2px;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white;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padding</a:t>
            </a:r>
            <a:r>
              <a:rPr lang="it-IT" sz="1200" b="1" dirty="0">
                <a:solidFill>
                  <a:schemeClr val="tx2"/>
                </a:solidFill>
              </a:rPr>
              <a:t>: 5px 20px;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border-radius</a:t>
            </a:r>
            <a:r>
              <a:rPr lang="it-IT" sz="1200" b="1" dirty="0">
                <a:solidFill>
                  <a:schemeClr val="tx2"/>
                </a:solidFill>
              </a:rPr>
              <a:t>: 2px;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a.button:hover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background-color: #ffffff;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black;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endParaRPr lang="it-IT" sz="12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a.button:active</a:t>
            </a:r>
            <a:r>
              <a:rPr lang="it-IT" sz="1200" b="1" dirty="0">
                <a:solidFill>
                  <a:schemeClr val="tx2"/>
                </a:solidFill>
              </a:rPr>
              <a:t> 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background-color: </a:t>
            </a:r>
            <a:r>
              <a:rPr lang="it-IT" sz="1200" b="1" dirty="0" err="1">
                <a:solidFill>
                  <a:schemeClr val="tx2"/>
                </a:solidFill>
              </a:rPr>
              <a:t>rgba</a:t>
            </a:r>
            <a:r>
              <a:rPr lang="it-IT" sz="1200" b="1" dirty="0">
                <a:solidFill>
                  <a:schemeClr val="tx2"/>
                </a:solidFill>
              </a:rPr>
              <a:t>(0, 0, 0, 0.4);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color: </a:t>
            </a:r>
            <a:r>
              <a:rPr lang="it-IT" sz="1200" b="1" dirty="0" err="1">
                <a:solidFill>
                  <a:schemeClr val="tx2"/>
                </a:solidFill>
              </a:rPr>
              <a:t>rgb</a:t>
            </a:r>
            <a:r>
              <a:rPr lang="it-IT" sz="1200" b="1" dirty="0">
                <a:solidFill>
                  <a:schemeClr val="tx2"/>
                </a:solidFill>
              </a:rPr>
              <a:t>(255, 255, 255);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  <a:p>
            <a:pPr marL="0" indent="0">
              <a:buNone/>
            </a:pPr>
            <a:r>
              <a:rPr lang="it-IT" sz="1200" b="1" dirty="0" err="1">
                <a:solidFill>
                  <a:schemeClr val="tx2"/>
                </a:solidFill>
              </a:rPr>
              <a:t>header</a:t>
            </a:r>
            <a:r>
              <a:rPr lang="it-IT" sz="1200" b="1" dirty="0">
                <a:solidFill>
                  <a:schemeClr val="tx2"/>
                </a:solidFill>
              </a:rPr>
              <a:t> </a:t>
            </a:r>
            <a:r>
              <a:rPr lang="it-IT" sz="1200" b="1" dirty="0" err="1">
                <a:solidFill>
                  <a:schemeClr val="tx2"/>
                </a:solidFill>
              </a:rPr>
              <a:t>nav</a:t>
            </a:r>
            <a:r>
              <a:rPr lang="it-IT" sz="1200" b="1" dirty="0">
                <a:solidFill>
                  <a:schemeClr val="tx2"/>
                </a:solidFill>
              </a:rPr>
              <a:t>{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background-color:rgba</a:t>
            </a:r>
            <a:r>
              <a:rPr lang="it-IT" sz="1200" b="1" dirty="0">
                <a:solidFill>
                  <a:schemeClr val="tx2"/>
                </a:solidFill>
              </a:rPr>
              <a:t>(144, 144, 144, 0.3);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height</a:t>
            </a:r>
            <a:r>
              <a:rPr lang="it-IT" sz="1200" b="1" dirty="0">
                <a:solidFill>
                  <a:schemeClr val="tx2"/>
                </a:solidFill>
              </a:rPr>
              <a:t>: 100px;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width</a:t>
            </a:r>
            <a:r>
              <a:rPr lang="it-IT" sz="1200" b="1" dirty="0">
                <a:solidFill>
                  <a:schemeClr val="tx2"/>
                </a:solidFill>
              </a:rPr>
              <a:t>: 100%;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margin</a:t>
            </a:r>
            <a:r>
              <a:rPr lang="it-IT" sz="1200" b="1" dirty="0">
                <a:solidFill>
                  <a:schemeClr val="tx2"/>
                </a:solidFill>
              </a:rPr>
              <a:t>-top: 0px;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display:flex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position: </a:t>
            </a:r>
            <a:r>
              <a:rPr lang="it-IT" sz="1200" b="1" dirty="0" err="1">
                <a:solidFill>
                  <a:schemeClr val="tx2"/>
                </a:solidFill>
              </a:rPr>
              <a:t>absolute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top: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right</a:t>
            </a:r>
            <a:r>
              <a:rPr lang="it-IT" sz="1200" b="1" dirty="0">
                <a:solidFill>
                  <a:schemeClr val="tx2"/>
                </a:solidFill>
              </a:rPr>
              <a:t>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left</a:t>
            </a:r>
            <a:r>
              <a:rPr lang="it-IT" sz="1200" b="1" dirty="0">
                <a:solidFill>
                  <a:schemeClr val="tx2"/>
                </a:solidFill>
              </a:rPr>
              <a:t>: 0;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flex-direction</a:t>
            </a:r>
            <a:r>
              <a:rPr lang="it-IT" sz="1200" b="1" dirty="0">
                <a:solidFill>
                  <a:schemeClr val="tx2"/>
                </a:solidFill>
              </a:rPr>
              <a:t>: </a:t>
            </a:r>
            <a:r>
              <a:rPr lang="it-IT" sz="1200" b="1" dirty="0" err="1">
                <a:solidFill>
                  <a:schemeClr val="tx2"/>
                </a:solidFill>
              </a:rPr>
              <a:t>column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align</a:t>
            </a:r>
            <a:r>
              <a:rPr lang="it-IT" sz="1200" b="1" dirty="0">
                <a:solidFill>
                  <a:schemeClr val="tx2"/>
                </a:solidFill>
              </a:rPr>
              <a:t>-items: center;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</a:t>
            </a:r>
            <a:r>
              <a:rPr lang="it-IT" sz="1200" b="1" dirty="0" err="1">
                <a:solidFill>
                  <a:schemeClr val="tx2"/>
                </a:solidFill>
              </a:rPr>
              <a:t>justify-content</a:t>
            </a:r>
            <a:r>
              <a:rPr lang="it-IT" sz="1200" b="1" dirty="0">
                <a:solidFill>
                  <a:schemeClr val="tx2"/>
                </a:solidFill>
              </a:rPr>
              <a:t>: </a:t>
            </a:r>
            <a:r>
              <a:rPr lang="it-IT" sz="1200" b="1" dirty="0" err="1">
                <a:solidFill>
                  <a:schemeClr val="tx2"/>
                </a:solidFill>
              </a:rPr>
              <a:t>space-around</a:t>
            </a:r>
            <a:r>
              <a:rPr lang="it-IT" sz="1200" b="1" dirty="0">
                <a:solidFill>
                  <a:schemeClr val="tx2"/>
                </a:solidFill>
              </a:rPr>
              <a:t>;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    z-index: 1;  </a:t>
            </a:r>
          </a:p>
          <a:p>
            <a:pPr marL="0" indent="0">
              <a:buNone/>
            </a:pPr>
            <a:r>
              <a:rPr lang="it-IT" sz="1200" b="1" dirty="0">
                <a:solidFill>
                  <a:schemeClr val="tx2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671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C28A0730-171A-4E37-9130-9990CBCCE9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1907" y="161302"/>
            <a:ext cx="6132371" cy="6535396"/>
          </a:xfr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  <a:br>
              <a:rPr lang="it-IT" sz="4000" dirty="0">
                <a:solidFill>
                  <a:srgbClr val="FFFFFF"/>
                </a:solidFill>
              </a:rPr>
            </a:br>
            <a:r>
              <a:rPr lang="it-IT" sz="4000" dirty="0">
                <a:solidFill>
                  <a:srgbClr val="FFFFFF"/>
                </a:solidFill>
              </a:rPr>
              <a:t>(HTML)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7247E69-8F3D-4FA5-B10E-24BC43F2D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4809" y="131736"/>
            <a:ext cx="7930621" cy="6579030"/>
          </a:xfrm>
        </p:spPr>
        <p:txBody>
          <a:bodyPr vert="horz" lIns="91440" tIns="45720" rIns="91440" bIns="45720" numCol="2" rtlCol="0" anchor="t">
            <a:noAutofit/>
          </a:bodyPr>
          <a:lstStyle/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&lt;</a:t>
            </a:r>
            <a:r>
              <a:rPr lang="it-IT" sz="900" b="1" dirty="0" err="1">
                <a:solidFill>
                  <a:schemeClr val="tx2"/>
                </a:solidFill>
              </a:rPr>
              <a:t>section</a:t>
            </a:r>
            <a:r>
              <a:rPr lang="it-IT" sz="900" b="1" dirty="0">
                <a:solidFill>
                  <a:schemeClr val="tx2"/>
                </a:solidFill>
              </a:rPr>
              <a:t>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class="container"&gt;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="https://motionintime.com/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/uploads/2020/01/top-mouvements.jpg"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&lt;strong&gt;Scegli il tuo orologio.&lt;/strong&gt;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&lt;em&gt;Le migliori marche a prezzi competitivi. &lt;/em&gt;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</a:t>
            </a:r>
            <a:r>
              <a:rPr lang="it-IT" sz="900" b="1" dirty="0" err="1">
                <a:solidFill>
                  <a:schemeClr val="tx2"/>
                </a:solidFill>
              </a:rPr>
              <a:t>categories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</a:t>
            </a:r>
            <a:r>
              <a:rPr lang="it-IT" sz="900" b="1" dirty="0" err="1">
                <a:solidFill>
                  <a:schemeClr val="tx2"/>
                </a:solidFill>
              </a:rPr>
              <a:t>elegant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/uploads/2020/07/Dan-Henry-Black2-845x550@2x.jpg"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class="button2"&gt;Classico&lt;/a&gt;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&lt;p&gt;Adatto a un contesto elegante o in ufficio, il classico non passa mai di moda.&lt;/p&gt;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id="sport"&gt;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/uploads/2018/11/Omega-Seamaster-300-month-7.jpg"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class="button2"&gt;Sportivo&lt;/a&gt;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&lt;p&gt;Al mare, in montagna, nel tempo libero, per accompagnarti ovunque tu vada.&lt;/p&gt;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&lt;div class="</a:t>
            </a:r>
            <a:r>
              <a:rPr lang="it-IT" sz="900" b="1" dirty="0" err="1">
                <a:solidFill>
                  <a:schemeClr val="tx2"/>
                </a:solidFill>
              </a:rPr>
              <a:t>categories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</a:t>
            </a:r>
            <a:r>
              <a:rPr lang="it-IT" sz="900" b="1" dirty="0" err="1">
                <a:solidFill>
                  <a:schemeClr val="tx2"/>
                </a:solidFill>
              </a:rPr>
              <a:t>everyday</a:t>
            </a:r>
            <a:r>
              <a:rPr lang="it-IT" sz="900" b="1" dirty="0">
                <a:solidFill>
                  <a:schemeClr val="tx2"/>
                </a:solidFill>
              </a:rPr>
              <a:t>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</a:t>
            </a:r>
            <a:r>
              <a:rPr lang="it-IT" sz="900" b="1" dirty="0" err="1">
                <a:solidFill>
                  <a:schemeClr val="tx2"/>
                </a:solidFill>
              </a:rPr>
              <a:t>src</a:t>
            </a:r>
            <a:r>
              <a:rPr lang="it-IT" sz="900" b="1" dirty="0">
                <a:solidFill>
                  <a:schemeClr val="tx2"/>
                </a:solidFill>
              </a:rPr>
              <a:t>="https://timeandtidewatches.com/</a:t>
            </a:r>
            <a:r>
              <a:rPr lang="it-IT" sz="900" b="1" dirty="0" err="1">
                <a:solidFill>
                  <a:schemeClr val="tx2"/>
                </a:solidFill>
              </a:rPr>
              <a:t>wp-content</a:t>
            </a:r>
            <a:r>
              <a:rPr lang="it-IT" sz="900" b="1" dirty="0">
                <a:solidFill>
                  <a:schemeClr val="tx2"/>
                </a:solidFill>
              </a:rPr>
              <a:t>/uploads/2020/09/Seiko-SPB155J1-2338-845x550@2x.jpg"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</a:t>
            </a:r>
            <a:r>
              <a:rPr lang="it-IT" sz="900" b="1" dirty="0" err="1">
                <a:solidFill>
                  <a:schemeClr val="tx2"/>
                </a:solidFill>
              </a:rPr>
              <a:t>Everyday</a:t>
            </a:r>
            <a:r>
              <a:rPr lang="it-IT" sz="900" b="1" dirty="0">
                <a:solidFill>
                  <a:schemeClr val="tx2"/>
                </a:solidFill>
              </a:rPr>
              <a:t>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&lt;p&gt;Versatile, adatto a tutte le occasioni.&lt;/p&gt;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&lt;div id="tool"&gt;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</a:t>
            </a:r>
            <a:r>
              <a:rPr lang="it-IT" sz="900" b="1" dirty="0" err="1">
                <a:solidFill>
                  <a:schemeClr val="tx2"/>
                </a:solidFill>
              </a:rPr>
              <a:t>img</a:t>
            </a:r>
            <a:r>
              <a:rPr lang="it-IT" sz="900" b="1" dirty="0">
                <a:solidFill>
                  <a:schemeClr val="tx2"/>
                </a:solidFill>
              </a:rPr>
              <a:t> src=Hamilton-Khaki-Field-Mechanical-2019-4-1.jpg /&gt;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&lt;a class="button2"&gt;</a:t>
            </a:r>
            <a:r>
              <a:rPr lang="it-IT" sz="900" b="1" dirty="0" err="1">
                <a:solidFill>
                  <a:schemeClr val="tx2"/>
                </a:solidFill>
              </a:rPr>
              <a:t>Toolwatch</a:t>
            </a:r>
            <a:r>
              <a:rPr lang="it-IT" sz="900" b="1" dirty="0">
                <a:solidFill>
                  <a:schemeClr val="tx2"/>
                </a:solidFill>
              </a:rPr>
              <a:t>&lt;/a&gt;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&lt;p&gt;Uno strumento di misura a portata di polso.&lt;/p&gt;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   &lt;div id ="overlay"&gt;&lt;/div&gt;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   &lt;/div&gt;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endParaRPr lang="it-IT" sz="900" b="1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it-IT" sz="900" b="1" dirty="0">
                <a:solidFill>
                  <a:schemeClr val="tx2"/>
                </a:solidFill>
              </a:rPr>
              <a:t>        &lt;/</a:t>
            </a:r>
            <a:r>
              <a:rPr lang="it-IT" sz="900" b="1" dirty="0" err="1">
                <a:solidFill>
                  <a:schemeClr val="tx2"/>
                </a:solidFill>
              </a:rPr>
              <a:t>section</a:t>
            </a:r>
            <a:r>
              <a:rPr lang="it-IT" sz="900" b="1" dirty="0">
                <a:solidFill>
                  <a:schemeClr val="tx2"/>
                </a:solidFill>
              </a:rPr>
              <a:t>&gt;</a:t>
            </a:r>
            <a:endParaRPr lang="it-IT" sz="900" b="1" dirty="0">
              <a:solidFill>
                <a:schemeClr val="tx2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2183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1930</Words>
  <Application>Microsoft Office PowerPoint</Application>
  <PresentationFormat>Widescreen</PresentationFormat>
  <Paragraphs>331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MHW1</vt:lpstr>
      <vt:lpstr>Descrizione del progetto</vt:lpstr>
      <vt:lpstr>Layout complessivo HTML+CSS</vt:lpstr>
      <vt:lpstr>Header (HTML)</vt:lpstr>
      <vt:lpstr>Header (CSS)</vt:lpstr>
      <vt:lpstr>Menù navigazione (HTML)</vt:lpstr>
      <vt:lpstr>Menù navigazione (CSS)</vt:lpstr>
      <vt:lpstr>Sezione contenuti</vt:lpstr>
      <vt:lpstr>Sezione contenuti (HTML)</vt:lpstr>
      <vt:lpstr>Sezione contenuti (CSS)</vt:lpstr>
      <vt:lpstr>Sezione contenuti (CSS)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Michele Manusia</cp:lastModifiedBy>
  <cp:revision>46</cp:revision>
  <dcterms:created xsi:type="dcterms:W3CDTF">2021-03-24T16:57:46Z</dcterms:created>
  <dcterms:modified xsi:type="dcterms:W3CDTF">2022-04-02T17:00:16Z</dcterms:modified>
</cp:coreProperties>
</file>

<file path=docProps/thumbnail.jpeg>
</file>